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1" r:id="rId87"/>
    <p:sldId id="302" r:id="rId88"/>
    <p:sldId id="303" r:id="rId89"/>
    <p:sldId id="298" r:id="rId90"/>
    <p:sldId id="299" r:id="rId91"/>
    <p:sldId id="322" r:id="rId92"/>
    <p:sldId id="323" r:id="rId93"/>
    <p:sldId id="324" r:id="rId94"/>
    <p:sldId id="301" r:id="rId95"/>
    <p:sldId id="300" r:id="rId96"/>
    <p:sldId id="306" r:id="rId97"/>
    <p:sldId id="304" r:id="rId98"/>
    <p:sldId id="305" r:id="rId99"/>
    <p:sldId id="307" r:id="rId100"/>
    <p:sldId id="308" r:id="rId101"/>
    <p:sldId id="309" r:id="rId102"/>
    <p:sldId id="310" r:id="rId103"/>
    <p:sldId id="325" r:id="rId104"/>
    <p:sldId id="326" r:id="rId105"/>
    <p:sldId id="327" r:id="rId106"/>
    <p:sldId id="311" r:id="rId107"/>
    <p:sldId id="312" r:id="rId108"/>
    <p:sldId id="313"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1"/>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13" autoAdjust="0"/>
    <p:restoredTop sz="94660"/>
  </p:normalViewPr>
  <p:slideViewPr>
    <p:cSldViewPr snapToGrid="0">
      <p:cViewPr varScale="1">
        <p:scale>
          <a:sx n="154" d="100"/>
          <a:sy n="154" d="100"/>
        </p:scale>
        <p:origin x="4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AD2E3B42-7C12-C441-BE00-F79C237567BD}" type="presOf" srcId="{C4623771-1A55-40D7-BF25-9D39F6A82F41}" destId="{918E79DA-9F36-0548-A82D-93E8CA1EA702}" srcOrd="0" destOrd="0" presId="urn:microsoft.com/office/officeart/2005/8/layout/vList2"/>
    <dgm:cxn modelId="{193B9C5F-9CBE-4542-A207-F0C3FAFA17F3}" type="presOf" srcId="{81EE19D0-0B10-48A0-AD7A-0215180A62F5}" destId="{B2369258-AAD5-5446-A4B5-1903AB1CE7BC}"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a:t>Interest rate swaps are similar to forwards in that both contracts are firm commitments with symmetric payoff profiles and no cash is exchanged at inception, but they differ in that the fixed swap rate is constant, whereas a series of forward contracts has different forward rates 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a:t>FRA has a single settlement, which occurs at the beginning of an interest period, while a standard swap has periodic settlements, which occur at the end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C1F7DB60-D756-458C-A0C1-C6163C911FBE}" type="presOf" srcId="{27F012FC-C82D-45ED-958A-C2EA8B5E3CD8}" destId="{EE02DD46-0064-4BE7-9FDA-B9F03253C25F}" srcOrd="0" destOrd="0" presId="urn:microsoft.com/office/officeart/2018/2/layout/IconVerticalSolidList"/>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FDCF0449-7603-334C-AFFF-E96F26A2DDDD}" type="presOf" srcId="{5DB131D5-AEE7-4E6F-A455-562802529600}" destId="{DBB0D78E-D296-DF44-BA66-866DC8AD8E63}" srcOrd="1"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A88CA95D-9AF8-44FE-BC8C-56C1E44A1AB6}" srcId="{46F2EFDA-B58B-4CA7-B0B4-49D268CA8BD5}" destId="{F9900BC1-FAD1-45C6-BC7D-55F3FB3ADA7E}" srcOrd="0" destOrd="0" parTransId="{5E59B528-53FB-4019-887F-BC2F09DC9A93}" sibTransId="{738C1311-97B3-4885-88EA-2EDAE09354CE}"/>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711200">
            <a:lnSpc>
              <a:spcPct val="100000"/>
            </a:lnSpc>
            <a:spcBef>
              <a:spcPct val="0"/>
            </a:spcBef>
            <a:spcAft>
              <a:spcPct val="35000"/>
            </a:spcAft>
            <a:buNone/>
          </a:pPr>
          <a:r>
            <a:rPr lang="en-US" sz="16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711200">
            <a:lnSpc>
              <a:spcPct val="100000"/>
            </a:lnSpc>
            <a:spcBef>
              <a:spcPct val="0"/>
            </a:spcBef>
            <a:spcAft>
              <a:spcPct val="35000"/>
            </a:spcAft>
            <a:buNone/>
          </a:pPr>
          <a:r>
            <a:rPr lang="en-US" sz="1600" kern="1200"/>
            <a:t>Interest rate swaps are similar to forwards in that both contracts are firm commitments with symmetric payoff profiles and no cash is exchanged at inception, but they differ in that the fixed swap rate is constant, whereas a series of forward contracts has different forward rates 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711200">
            <a:lnSpc>
              <a:spcPct val="100000"/>
            </a:lnSpc>
            <a:spcBef>
              <a:spcPct val="0"/>
            </a:spcBef>
            <a:spcAft>
              <a:spcPct val="35000"/>
            </a:spcAft>
            <a:buNone/>
          </a:pPr>
          <a:r>
            <a:rPr lang="en-US" sz="1600" kern="1200"/>
            <a:t>FRA has a single settlement, which occurs at the beginning of an interest period, while a standard swap has periodic settlements, which occur at the end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8/23/22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a:t>Pricing and valuation of swap</a:t>
            </a:r>
            <a:endParaRPr lang="en-US" sz="4400" dirty="0"/>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a:t>Pricing and valuation of swap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a:latin typeface="Trebuchet MS" panose="020B0603020202020204" pitchFamily="34" charset="0"/>
                  </a:rPr>
                  <a:t>∑ PV OF FLOATING = ∑ PV OF FIXED</a:t>
                </a:r>
              </a:p>
              <a:p>
                <a:pPr/>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a:p>
              <a:p>
                <a:r>
                  <a:rPr lang="en-US" sz="1700"/>
                  <a:t>Swap rate=3.9641%</a:t>
                </a:r>
              </a:p>
              <a:p>
                <a:r>
                  <a:rPr lang="en-US" sz="1700"/>
                  <a:t>The three-year swap rate of 3.9641% may be interpreted as a multiperiod breakeven rate at which an investor would be indifferent to</a:t>
                </a:r>
              </a:p>
              <a:p>
                <a:r>
                  <a:rPr lang="en-US" sz="1700"/>
                  <a:t>■ </a:t>
                </a:r>
                <a:r>
                  <a:rPr lang="en-US" sz="1700" i="1"/>
                  <a:t>paying </a:t>
                </a:r>
                <a:r>
                  <a:rPr lang="en-US" sz="1700"/>
                  <a:t>the fixed swap rate and </a:t>
                </a:r>
                <a:r>
                  <a:rPr lang="en-US" sz="1700" i="1"/>
                  <a:t>receiving </a:t>
                </a:r>
                <a:r>
                  <a:rPr lang="en-US" sz="1700"/>
                  <a:t>the respective forward rates or</a:t>
                </a:r>
              </a:p>
              <a:p>
                <a:r>
                  <a:rPr lang="en-US" sz="1700"/>
                  <a:t>■ </a:t>
                </a:r>
                <a:r>
                  <a:rPr lang="en-US" sz="1700" i="1"/>
                  <a:t>receiving </a:t>
                </a:r>
                <a:r>
                  <a:rPr lang="en-US" sz="1700"/>
                  <a:t>the fixed swap rate and </a:t>
                </a:r>
                <a:r>
                  <a:rPr lang="en-US" sz="1700" i="1"/>
                  <a:t>paying </a:t>
                </a:r>
                <a:r>
                  <a:rPr lang="en-US" sz="1700"/>
                  <a:t>the respective forward rates.</a:t>
                </a:r>
              </a:p>
              <a:p>
                <a:r>
                  <a:rPr lang="en-US" sz="1700"/>
                  <a:t>We may think of the fixed swap rate as an internal rate of return on the implied forward rates through the maturity of the swap as of t = 0.</a:t>
                </a:r>
              </a:p>
              <a:p>
                <a:r>
                  <a:rPr lang="en-US" sz="1700"/>
                  <a:t> </a:t>
                </a:r>
              </a:p>
            </p:txBody>
          </p:sp>
        </mc:Choice>
        <mc:Fallback>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1108" t="-1577"/>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endParaRPr lang="en-US"/>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a:t>Derivative end users, such as issuers and investors, tend to use swaps more often than individual interest rate forward contracts for a number of reasons. For</a:t>
            </a:r>
            <a:r>
              <a:rPr lang="zh-CN" altLang="en-US" sz="2000"/>
              <a:t> </a:t>
            </a:r>
            <a:r>
              <a:rPr lang="en-US" sz="2000"/>
              <a:t>example, the ability to match cash flows of underlying assets or liabilities allows issuers to transform their exposure profile.</a:t>
            </a:r>
          </a:p>
          <a:p>
            <a:r>
              <a:rPr lang="en-US" sz="2000"/>
              <a:t>Under the swap arrangement, </a:t>
            </a:r>
            <a:r>
              <a:rPr lang="en-US" sz="2000" err="1"/>
              <a:t>Esterr</a:t>
            </a:r>
            <a:r>
              <a:rPr lang="en-US" sz="2000"/>
              <a:t> can fix its interest expense for the term loan and avoids the administrative burden of multiple forward contracts at different forward rates.</a:t>
            </a:r>
          </a:p>
          <a:p>
            <a:endParaRPr lang="en-US" sz="200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endParaRPr lang="en-US"/>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increase portfolio duration by entering this position in a swap contract fixed rate receiver (floating rate payer)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endParaRPr lang="en-US"/>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a:t>
            </a:r>
            <a:r>
              <a:rPr lang="en-US"/>
              <a:t>receiver):</a:t>
            </a:r>
            <a:endParaRPr lang="en-US" dirty="0"/>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0</TotalTime>
  <Words>7948</Words>
  <Application>Microsoft Macintosh PowerPoint</Application>
  <PresentationFormat>宽屏</PresentationFormat>
  <Paragraphs>722</Paragraphs>
  <Slides>108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108</vt:i4>
      </vt:variant>
    </vt:vector>
  </HeadingPairs>
  <TitlesOfParts>
    <vt:vector size="114" baseType="lpstr">
      <vt:lpstr>Cambria Math</vt:lpstr>
      <vt:lpstr>Trebuchet MS</vt:lpstr>
      <vt:lpstr>Tw Cen MT</vt:lpstr>
      <vt:lpstr>Tw Cen MT Condensed</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vt:lpstr>
      <vt:lpstr>Pricing and valuation of swap</vt:lpstr>
      <vt:lpstr>Pricing and valuation of swap</vt:lpstr>
      <vt:lpstr>Pricing and valuation of swap</vt:lpstr>
      <vt:lpstr>PowerPoint 演示文稿</vt:lpstr>
      <vt:lpstr>PowerPoint 演示文稿</vt:lpstr>
      <vt:lpstr>PowerPoint 演示文稿</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 玮杰</cp:lastModifiedBy>
  <cp:revision>1</cp:revision>
  <dcterms:created xsi:type="dcterms:W3CDTF">2022-08-23T14:31:50Z</dcterms:created>
  <dcterms:modified xsi:type="dcterms:W3CDTF">2022-08-23T14:32:13Z</dcterms:modified>
</cp:coreProperties>
</file>